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Montserrat" pitchFamily="2" charset="77"/>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9"/>
  </p:normalViewPr>
  <p:slideViewPr>
    <p:cSldViewPr snapToGrid="0">
      <p:cViewPr varScale="1">
        <p:scale>
          <a:sx n="152" d="100"/>
          <a:sy n="152" d="100"/>
        </p:scale>
        <p:origin x="72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cf4f2a701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cf4f2a70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fab7eb97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fab7eb97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fab7eb97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4fab7eb97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fab7eb97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4fab7eb97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4e0c97210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4e0c97210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8cf4f2a70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8cf4f2a70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8cf4f2a701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8cf4f2a701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8cf4f2a7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8cf4f2a7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8cf4f2a70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8cf4f2a70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4e08b9b93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4e08b9b93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8cf4f2a70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8cf4f2a70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8cf4f2a701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8cf4f2a701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a:solidFill>
                  <a:schemeClr val="dk1"/>
                </a:solidFill>
              </a:rPr>
              <a:t>For the tracking of facial expressions and hand gestures, Openpose was used. Here is a short demo of the facial tracking capabilities. </a:t>
            </a:r>
            <a:r>
              <a:rPr lang="en" sz="1200" b="1">
                <a:solidFill>
                  <a:schemeClr val="dk1"/>
                </a:solidFill>
              </a:rPr>
              <a:t>Play Face Demo </a:t>
            </a:r>
            <a:r>
              <a:rPr lang="en" sz="1200">
                <a:solidFill>
                  <a:schemeClr val="dk1"/>
                </a:solidFill>
              </a:rPr>
              <a:t>(10:00).  As you can see, Openpose is able to track the eyebrows, eyes, mouth, and the curve of the face. In order to increase the speed, the accuracy of the model was reduced. </a:t>
            </a:r>
            <a:endParaRPr sz="12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8fc225c3a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8fc225c3a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a:solidFill>
                  <a:schemeClr val="dk1"/>
                </a:solidFill>
              </a:rPr>
              <a:t>Here is the tracking for hand gestures. </a:t>
            </a:r>
            <a:r>
              <a:rPr lang="en" sz="1200" b="1">
                <a:solidFill>
                  <a:schemeClr val="dk1"/>
                </a:solidFill>
              </a:rPr>
              <a:t>Play Hand Demo </a:t>
            </a:r>
            <a:r>
              <a:rPr lang="en" sz="1200">
                <a:solidFill>
                  <a:schemeClr val="dk1"/>
                </a:solidFill>
              </a:rPr>
              <a:t>(7:00). As can be seen, Openpose tracks the joints of the hands. As seen, the connections between keypoints are such that a hand is generated. Similar to the face demo, the accuracy of the model was reduced. I will now hand it over to Jackson for object detection.</a:t>
            </a:r>
            <a:endParaRPr sz="12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8cf4f2a70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8cf4f2a70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4fab7eb97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4fab7eb97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video" Target="https://www.youtube.com/embed/QxNI0ne38tI?feature=oembed" TargetMode="Externa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ideo" Target="https://www.youtube.com/embed/3YloShIyeSM?feature=oembed" TargetMode="Externa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video" Target="https://www.youtube.com/embed/y1NWNDQNk7o?feature=oembed" TargetMode="Externa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video" Target="https://www.youtube.com/embed/tL-09wCu7jI?feature=oembed" TargetMode="Externa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255525" y="1604800"/>
            <a:ext cx="54309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00"/>
              <a:t>Vision &amp; Speech Interface </a:t>
            </a:r>
            <a:endParaRPr sz="2900"/>
          </a:p>
          <a:p>
            <a:pPr marL="457200" lvl="0" indent="457200" algn="l" rtl="0">
              <a:spcBef>
                <a:spcPts val="0"/>
              </a:spcBef>
              <a:spcAft>
                <a:spcPts val="0"/>
              </a:spcAft>
              <a:buSzPts val="990"/>
              <a:buNone/>
            </a:pPr>
            <a:r>
              <a:rPr lang="en" sz="2900"/>
              <a:t>For Robotic Arm</a:t>
            </a:r>
            <a:endParaRPr sz="2900"/>
          </a:p>
        </p:txBody>
      </p:sp>
      <p:sp>
        <p:nvSpPr>
          <p:cNvPr id="135" name="Google Shape;135;p13"/>
          <p:cNvSpPr txBox="1">
            <a:spLocks noGrp="1"/>
          </p:cNvSpPr>
          <p:nvPr>
            <p:ph type="subTitle" idx="1"/>
          </p:nvPr>
        </p:nvSpPr>
        <p:spPr>
          <a:xfrm>
            <a:off x="6890925" y="4109950"/>
            <a:ext cx="1795500" cy="699600"/>
          </a:xfrm>
          <a:prstGeom prst="rect">
            <a:avLst/>
          </a:prstGeom>
        </p:spPr>
        <p:txBody>
          <a:bodyPr spcFirstLastPara="1" wrap="square" lIns="91425" tIns="91425" rIns="91425" bIns="91425" anchor="t" anchorCtr="0">
            <a:normAutofit fontScale="92500" lnSpcReduction="10000"/>
          </a:bodyPr>
          <a:lstStyle/>
          <a:p>
            <a:pPr marL="0" lvl="0" indent="0" algn="r" rtl="0">
              <a:lnSpc>
                <a:spcPct val="150000"/>
              </a:lnSpc>
              <a:spcBef>
                <a:spcPts val="0"/>
              </a:spcBef>
              <a:spcAft>
                <a:spcPts val="0"/>
              </a:spcAft>
              <a:buNone/>
            </a:pPr>
            <a:r>
              <a:rPr lang="en"/>
              <a:t>By AI-RedBack</a:t>
            </a:r>
            <a:endParaRPr/>
          </a:p>
          <a:p>
            <a:pPr marL="0" lvl="0" indent="0" algn="r" rtl="0">
              <a:lnSpc>
                <a:spcPct val="150000"/>
              </a:lnSpc>
              <a:spcBef>
                <a:spcPts val="0"/>
              </a:spcBef>
              <a:spcAft>
                <a:spcPts val="0"/>
              </a:spcAft>
              <a:buNone/>
            </a:pPr>
            <a:r>
              <a:rPr lang="en"/>
              <a:t>19 Oct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2"/>
          <p:cNvPicPr preferRelativeResize="0"/>
          <p:nvPr/>
        </p:nvPicPr>
        <p:blipFill>
          <a:blip r:embed="rId3">
            <a:alphaModFix/>
          </a:blip>
          <a:stretch>
            <a:fillRect/>
          </a:stretch>
        </p:blipFill>
        <p:spPr>
          <a:xfrm>
            <a:off x="1288700" y="708413"/>
            <a:ext cx="3123250" cy="4156625"/>
          </a:xfrm>
          <a:prstGeom prst="rect">
            <a:avLst/>
          </a:prstGeom>
          <a:noFill/>
          <a:ln>
            <a:noFill/>
          </a:ln>
        </p:spPr>
      </p:pic>
      <p:sp>
        <p:nvSpPr>
          <p:cNvPr id="207" name="Google Shape;207;p22"/>
          <p:cNvSpPr txBox="1">
            <a:spLocks noGrp="1"/>
          </p:cNvSpPr>
          <p:nvPr>
            <p:ph type="title"/>
          </p:nvPr>
        </p:nvSpPr>
        <p:spPr>
          <a:xfrm>
            <a:off x="1288700" y="76900"/>
            <a:ext cx="7038900" cy="63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3D Printed Mounting Model</a:t>
            </a:r>
            <a:endParaRPr/>
          </a:p>
        </p:txBody>
      </p:sp>
      <p:pic>
        <p:nvPicPr>
          <p:cNvPr id="208" name="Google Shape;208;p22"/>
          <p:cNvPicPr preferRelativeResize="0"/>
          <p:nvPr/>
        </p:nvPicPr>
        <p:blipFill>
          <a:blip r:embed="rId4">
            <a:alphaModFix/>
          </a:blip>
          <a:stretch>
            <a:fillRect/>
          </a:stretch>
        </p:blipFill>
        <p:spPr>
          <a:xfrm rot="-5400000">
            <a:off x="4690663" y="1228027"/>
            <a:ext cx="4156498" cy="31173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title"/>
          </p:nvPr>
        </p:nvSpPr>
        <p:spPr>
          <a:xfrm>
            <a:off x="1288700" y="76900"/>
            <a:ext cx="7038900" cy="63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3D Printed Mounting Model</a:t>
            </a:r>
            <a:endParaRPr/>
          </a:p>
        </p:txBody>
      </p:sp>
      <p:pic>
        <p:nvPicPr>
          <p:cNvPr id="214" name="Google Shape;214;p23"/>
          <p:cNvPicPr preferRelativeResize="0"/>
          <p:nvPr/>
        </p:nvPicPr>
        <p:blipFill>
          <a:blip r:embed="rId3">
            <a:alphaModFix/>
          </a:blip>
          <a:stretch>
            <a:fillRect/>
          </a:stretch>
        </p:blipFill>
        <p:spPr>
          <a:xfrm>
            <a:off x="1400063" y="750400"/>
            <a:ext cx="6816164" cy="41303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1288700" y="76900"/>
            <a:ext cx="7038900" cy="63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3D Printed Mounting Model</a:t>
            </a:r>
            <a:endParaRPr/>
          </a:p>
        </p:txBody>
      </p:sp>
      <p:pic>
        <p:nvPicPr>
          <p:cNvPr id="220" name="Google Shape;220;p24"/>
          <p:cNvPicPr preferRelativeResize="0"/>
          <p:nvPr/>
        </p:nvPicPr>
        <p:blipFill>
          <a:blip r:embed="rId3">
            <a:alphaModFix/>
          </a:blip>
          <a:stretch>
            <a:fillRect/>
          </a:stretch>
        </p:blipFill>
        <p:spPr>
          <a:xfrm>
            <a:off x="1288700" y="708400"/>
            <a:ext cx="3097724" cy="4130299"/>
          </a:xfrm>
          <a:prstGeom prst="rect">
            <a:avLst/>
          </a:prstGeom>
          <a:noFill/>
          <a:ln>
            <a:noFill/>
          </a:ln>
        </p:spPr>
      </p:pic>
      <p:pic>
        <p:nvPicPr>
          <p:cNvPr id="221" name="Google Shape;221;p24"/>
          <p:cNvPicPr preferRelativeResize="0"/>
          <p:nvPr/>
        </p:nvPicPr>
        <p:blipFill>
          <a:blip r:embed="rId4">
            <a:alphaModFix/>
          </a:blip>
          <a:stretch>
            <a:fillRect/>
          </a:stretch>
        </p:blipFill>
        <p:spPr>
          <a:xfrm>
            <a:off x="5229874" y="708400"/>
            <a:ext cx="3097724" cy="41302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1288700" y="76900"/>
            <a:ext cx="7038900" cy="63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3D Printed Mounting Model</a:t>
            </a:r>
            <a:endParaRPr/>
          </a:p>
        </p:txBody>
      </p:sp>
      <p:pic>
        <p:nvPicPr>
          <p:cNvPr id="227" name="Google Shape;227;p25"/>
          <p:cNvPicPr preferRelativeResize="0"/>
          <p:nvPr/>
        </p:nvPicPr>
        <p:blipFill>
          <a:blip r:embed="rId3">
            <a:alphaModFix/>
          </a:blip>
          <a:stretch>
            <a:fillRect/>
          </a:stretch>
        </p:blipFill>
        <p:spPr>
          <a:xfrm>
            <a:off x="1818463" y="708400"/>
            <a:ext cx="5507067" cy="413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Review</a:t>
            </a:r>
            <a:endParaRPr/>
          </a:p>
        </p:txBody>
      </p:sp>
      <p:sp>
        <p:nvSpPr>
          <p:cNvPr id="233" name="Google Shape;233;p26"/>
          <p:cNvSpPr txBox="1">
            <a:spLocks noGrp="1"/>
          </p:cNvSpPr>
          <p:nvPr>
            <p:ph type="body" idx="1"/>
          </p:nvPr>
        </p:nvSpPr>
        <p:spPr>
          <a:xfrm>
            <a:off x="1214100" y="1152600"/>
            <a:ext cx="7205700" cy="326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User Story Completion Status</a:t>
            </a:r>
            <a:endParaRPr dirty="0"/>
          </a:p>
          <a:p>
            <a:pPr marL="0" lvl="0" indent="0" algn="l" rtl="0">
              <a:spcBef>
                <a:spcPts val="1200"/>
              </a:spcBef>
              <a:spcAft>
                <a:spcPts val="0"/>
              </a:spcAft>
              <a:buNone/>
            </a:pPr>
            <a:r>
              <a:rPr lang="zh-CN" altLang="en-US" dirty="0"/>
              <a:t>          </a:t>
            </a:r>
            <a:r>
              <a:rPr lang="en" dirty="0"/>
              <a:t>Completed: CV (Computer Vision), VR (Voice Recognition)</a:t>
            </a:r>
            <a:endParaRPr dirty="0"/>
          </a:p>
          <a:p>
            <a:pPr marL="0" lvl="0" indent="457200" algn="l" rtl="0">
              <a:spcBef>
                <a:spcPts val="1200"/>
              </a:spcBef>
              <a:spcAft>
                <a:spcPts val="0"/>
              </a:spcAft>
              <a:buNone/>
            </a:pPr>
            <a:r>
              <a:rPr lang="en" dirty="0"/>
              <a:t>Partially Completed: RC (Robotic Control) up to RC.1</a:t>
            </a:r>
            <a:endParaRPr dirty="0"/>
          </a:p>
          <a:p>
            <a:pPr marL="0" lvl="0" indent="457200" algn="l" rtl="0">
              <a:spcBef>
                <a:spcPts val="1200"/>
              </a:spcBef>
              <a:spcAft>
                <a:spcPts val="0"/>
              </a:spcAft>
              <a:buNone/>
            </a:pPr>
            <a:r>
              <a:rPr lang="en" dirty="0"/>
              <a:t>Not Started: DM (Decision Making), SS (System Status), Remaining RC</a:t>
            </a:r>
            <a:endParaRPr dirty="0"/>
          </a:p>
          <a:p>
            <a:pPr marL="0" lvl="0" indent="457200" algn="l" rtl="0">
              <a:spcBef>
                <a:spcPts val="1200"/>
              </a:spcBef>
              <a:spcAft>
                <a:spcPts val="0"/>
              </a:spcAft>
              <a:buNone/>
            </a:pPr>
            <a:endParaRPr dirty="0"/>
          </a:p>
          <a:p>
            <a:pPr marL="0" lvl="0" indent="0" algn="l" rtl="0">
              <a:spcBef>
                <a:spcPts val="1200"/>
              </a:spcBef>
              <a:spcAft>
                <a:spcPts val="0"/>
              </a:spcAft>
              <a:buNone/>
            </a:pPr>
            <a:r>
              <a:rPr lang="en" dirty="0"/>
              <a:t>Scope Adjustment</a:t>
            </a:r>
            <a:endParaRPr dirty="0"/>
          </a:p>
          <a:p>
            <a:pPr marL="0" lvl="0" indent="457200" algn="l" rtl="0">
              <a:spcBef>
                <a:spcPts val="1200"/>
              </a:spcBef>
              <a:spcAft>
                <a:spcPts val="0"/>
              </a:spcAft>
              <a:buNone/>
            </a:pPr>
            <a:r>
              <a:rPr lang="en" dirty="0"/>
              <a:t>Removed Epics:  DM (Decision Making), RC (Robotic Control), SS (System Status)</a:t>
            </a:r>
            <a:endParaRPr dirty="0"/>
          </a:p>
          <a:p>
            <a:pPr marL="0" lvl="0" indent="457200" algn="l" rtl="0">
              <a:spcBef>
                <a:spcPts val="1200"/>
              </a:spcBef>
              <a:spcAft>
                <a:spcPts val="1200"/>
              </a:spcAft>
              <a:buNone/>
            </a:pPr>
            <a:r>
              <a:rPr lang="en" dirty="0"/>
              <a:t>Primary Focus: CV (Computer Vision), VR (Voice Recognition)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Handover</a:t>
            </a:r>
            <a:endParaRPr/>
          </a:p>
        </p:txBody>
      </p:sp>
      <p:sp>
        <p:nvSpPr>
          <p:cNvPr id="239" name="Google Shape;239;p27"/>
          <p:cNvSpPr txBox="1">
            <a:spLocks noGrp="1"/>
          </p:cNvSpPr>
          <p:nvPr>
            <p:ph type="body" idx="1"/>
          </p:nvPr>
        </p:nvSpPr>
        <p:spPr>
          <a:xfrm>
            <a:off x="694340" y="3099103"/>
            <a:ext cx="2899810" cy="694376"/>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Voice Command Recognition Node</a:t>
            </a:r>
            <a:endParaRPr dirty="0"/>
          </a:p>
        </p:txBody>
      </p:sp>
      <p:pic>
        <p:nvPicPr>
          <p:cNvPr id="240" name="Google Shape;240;p27"/>
          <p:cNvPicPr preferRelativeResize="0"/>
          <p:nvPr/>
        </p:nvPicPr>
        <p:blipFill>
          <a:blip r:embed="rId3">
            <a:alphaModFix/>
          </a:blip>
          <a:stretch>
            <a:fillRect/>
          </a:stretch>
        </p:blipFill>
        <p:spPr>
          <a:xfrm>
            <a:off x="3297875" y="1040625"/>
            <a:ext cx="2395852" cy="694376"/>
          </a:xfrm>
          <a:prstGeom prst="rect">
            <a:avLst/>
          </a:prstGeom>
          <a:noFill/>
          <a:ln>
            <a:noFill/>
          </a:ln>
        </p:spPr>
      </p:pic>
      <p:pic>
        <p:nvPicPr>
          <p:cNvPr id="241" name="Google Shape;241;p27"/>
          <p:cNvPicPr preferRelativeResize="0"/>
          <p:nvPr/>
        </p:nvPicPr>
        <p:blipFill>
          <a:blip r:embed="rId4">
            <a:alphaModFix/>
          </a:blip>
          <a:stretch>
            <a:fillRect/>
          </a:stretch>
        </p:blipFill>
        <p:spPr>
          <a:xfrm>
            <a:off x="3931463" y="3530850"/>
            <a:ext cx="1128700" cy="1128700"/>
          </a:xfrm>
          <a:prstGeom prst="rect">
            <a:avLst/>
          </a:prstGeom>
          <a:noFill/>
          <a:ln>
            <a:noFill/>
          </a:ln>
        </p:spPr>
      </p:pic>
      <p:pic>
        <p:nvPicPr>
          <p:cNvPr id="242" name="Google Shape;242;p27"/>
          <p:cNvPicPr preferRelativeResize="0"/>
          <p:nvPr/>
        </p:nvPicPr>
        <p:blipFill rotWithShape="1">
          <a:blip r:embed="rId5">
            <a:alphaModFix/>
          </a:blip>
          <a:srcRect b="8966"/>
          <a:stretch/>
        </p:blipFill>
        <p:spPr>
          <a:xfrm>
            <a:off x="1617907" y="1903362"/>
            <a:ext cx="1052675" cy="1031975"/>
          </a:xfrm>
          <a:prstGeom prst="rect">
            <a:avLst/>
          </a:prstGeom>
          <a:noFill/>
          <a:ln>
            <a:noFill/>
          </a:ln>
        </p:spPr>
      </p:pic>
      <p:pic>
        <p:nvPicPr>
          <p:cNvPr id="243" name="Google Shape;243;p27"/>
          <p:cNvPicPr preferRelativeResize="0"/>
          <p:nvPr/>
        </p:nvPicPr>
        <p:blipFill rotWithShape="1">
          <a:blip r:embed="rId6">
            <a:alphaModFix/>
          </a:blip>
          <a:srcRect l="26126" r="27883"/>
          <a:stretch/>
        </p:blipFill>
        <p:spPr>
          <a:xfrm>
            <a:off x="3969463" y="1903363"/>
            <a:ext cx="1052677" cy="1031974"/>
          </a:xfrm>
          <a:prstGeom prst="rect">
            <a:avLst/>
          </a:prstGeom>
          <a:noFill/>
          <a:ln>
            <a:noFill/>
          </a:ln>
        </p:spPr>
      </p:pic>
      <p:pic>
        <p:nvPicPr>
          <p:cNvPr id="244" name="Google Shape;244;p27"/>
          <p:cNvPicPr preferRelativeResize="0"/>
          <p:nvPr/>
        </p:nvPicPr>
        <p:blipFill rotWithShape="1">
          <a:blip r:embed="rId7">
            <a:alphaModFix/>
          </a:blip>
          <a:srcRect l="8933" t="8580" r="5170" b="17064"/>
          <a:stretch/>
        </p:blipFill>
        <p:spPr>
          <a:xfrm>
            <a:off x="6321021" y="1903362"/>
            <a:ext cx="1128700" cy="1031952"/>
          </a:xfrm>
          <a:prstGeom prst="rect">
            <a:avLst/>
          </a:prstGeom>
          <a:noFill/>
          <a:ln>
            <a:noFill/>
          </a:ln>
        </p:spPr>
      </p:pic>
      <p:sp>
        <p:nvSpPr>
          <p:cNvPr id="245" name="Google Shape;245;p27"/>
          <p:cNvSpPr txBox="1"/>
          <p:nvPr/>
        </p:nvSpPr>
        <p:spPr>
          <a:xfrm>
            <a:off x="3594150" y="3081725"/>
            <a:ext cx="18033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dirty="0">
                <a:solidFill>
                  <a:schemeClr val="lt1"/>
                </a:solidFill>
                <a:latin typeface="Lato"/>
                <a:ea typeface="Lato"/>
                <a:cs typeface="Lato"/>
                <a:sym typeface="Lato"/>
              </a:rPr>
              <a:t>Human Posture Node</a:t>
            </a:r>
            <a:endParaRPr dirty="0">
              <a:latin typeface="Lato"/>
              <a:ea typeface="Lato"/>
              <a:cs typeface="Lato"/>
              <a:sym typeface="Lato"/>
            </a:endParaRPr>
          </a:p>
        </p:txBody>
      </p:sp>
      <p:sp>
        <p:nvSpPr>
          <p:cNvPr id="246" name="Google Shape;246;p27"/>
          <p:cNvSpPr txBox="1"/>
          <p:nvPr/>
        </p:nvSpPr>
        <p:spPr>
          <a:xfrm>
            <a:off x="5949721" y="3101468"/>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dirty="0">
                <a:solidFill>
                  <a:schemeClr val="lt1"/>
                </a:solidFill>
                <a:latin typeface="Lato"/>
                <a:ea typeface="Lato"/>
                <a:cs typeface="Lato"/>
                <a:sym typeface="Lato"/>
              </a:rPr>
              <a:t>Object Detection Node</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Lessons Learned</a:t>
            </a:r>
            <a:endParaRPr/>
          </a:p>
        </p:txBody>
      </p:sp>
      <p:sp>
        <p:nvSpPr>
          <p:cNvPr id="252" name="Google Shape;252;p28"/>
          <p:cNvSpPr txBox="1">
            <a:spLocks noGrp="1"/>
          </p:cNvSpPr>
          <p:nvPr>
            <p:ph type="body" idx="1"/>
          </p:nvPr>
        </p:nvSpPr>
        <p:spPr>
          <a:xfrm>
            <a:off x="1297500" y="1097700"/>
            <a:ext cx="7280100" cy="349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Reflection</a:t>
            </a:r>
            <a:endParaRPr/>
          </a:p>
          <a:p>
            <a:pPr marL="0" lvl="0" indent="457200" algn="l" rtl="0">
              <a:spcBef>
                <a:spcPts val="1200"/>
              </a:spcBef>
              <a:spcAft>
                <a:spcPts val="0"/>
              </a:spcAft>
              <a:buNone/>
            </a:pPr>
            <a:r>
              <a:rPr lang="en"/>
              <a:t>Steep learning curve with ROS.</a:t>
            </a:r>
            <a:endParaRPr/>
          </a:p>
          <a:p>
            <a:pPr marL="0" lvl="0" indent="457200" algn="l" rtl="0">
              <a:spcBef>
                <a:spcPts val="1200"/>
              </a:spcBef>
              <a:spcAft>
                <a:spcPts val="0"/>
              </a:spcAft>
              <a:buNone/>
            </a:pPr>
            <a:r>
              <a:rPr lang="en"/>
              <a:t>Delays in lab access till Week 7.</a:t>
            </a:r>
            <a:endParaRPr/>
          </a:p>
          <a:p>
            <a:pPr marL="0" lvl="0" indent="457200" algn="l" rtl="0">
              <a:spcBef>
                <a:spcPts val="1200"/>
              </a:spcBef>
              <a:spcAft>
                <a:spcPts val="0"/>
              </a:spcAft>
              <a:buNone/>
            </a:pPr>
            <a:r>
              <a:rPr lang="en"/>
              <a:t>Importance of flexibility and client communication.</a:t>
            </a:r>
            <a:endParaRPr/>
          </a:p>
          <a:p>
            <a:pPr marL="0" lvl="0" indent="0" algn="l" rtl="0">
              <a:spcBef>
                <a:spcPts val="1200"/>
              </a:spcBef>
              <a:spcAft>
                <a:spcPts val="0"/>
              </a:spcAft>
              <a:buNone/>
            </a:pPr>
            <a:r>
              <a:rPr lang="en"/>
              <a:t>Lessons Learned</a:t>
            </a:r>
            <a:endParaRPr/>
          </a:p>
          <a:p>
            <a:pPr marL="0" lvl="0" indent="457200" algn="l" rtl="0">
              <a:spcBef>
                <a:spcPts val="1200"/>
              </a:spcBef>
              <a:spcAft>
                <a:spcPts val="0"/>
              </a:spcAft>
              <a:buNone/>
            </a:pPr>
            <a:r>
              <a:rPr lang="en"/>
              <a:t>Importance of domain knowledge in robotics.</a:t>
            </a:r>
            <a:endParaRPr/>
          </a:p>
          <a:p>
            <a:pPr marL="0" lvl="0" indent="457200" algn="l" rtl="0">
              <a:spcBef>
                <a:spcPts val="1200"/>
              </a:spcBef>
              <a:spcAft>
                <a:spcPts val="0"/>
              </a:spcAft>
              <a:buNone/>
            </a:pPr>
            <a:r>
              <a:rPr lang="en"/>
              <a:t>Adjusting scope based on resources and time constraints.</a:t>
            </a:r>
            <a:endParaRPr/>
          </a:p>
          <a:p>
            <a:pPr marL="0" lvl="0" indent="457200" algn="l" rtl="0">
              <a:spcBef>
                <a:spcPts val="1200"/>
              </a:spcBef>
              <a:spcAft>
                <a:spcPts val="1200"/>
              </a:spcAft>
              <a:buNone/>
            </a:pPr>
            <a:r>
              <a:rPr lang="en"/>
              <a:t>Value of continuous feedback and adjustments.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Team &amp; Stakeholders</a:t>
            </a:r>
            <a:endParaRPr/>
          </a:p>
        </p:txBody>
      </p:sp>
      <p:sp>
        <p:nvSpPr>
          <p:cNvPr id="141" name="Google Shape;141;p14"/>
          <p:cNvSpPr txBox="1">
            <a:spLocks noGrp="1"/>
          </p:cNvSpPr>
          <p:nvPr>
            <p:ph type="body" idx="1"/>
          </p:nvPr>
        </p:nvSpPr>
        <p:spPr>
          <a:xfrm>
            <a:off x="283755" y="1925441"/>
            <a:ext cx="4410200" cy="222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t>Scrum Master</a:t>
            </a:r>
            <a:r>
              <a:rPr lang="en" sz="1800" dirty="0"/>
              <a:t>	 	</a:t>
            </a:r>
            <a:r>
              <a:rPr lang="en" sz="1800" dirty="0" err="1"/>
              <a:t>Sicheng</a:t>
            </a:r>
            <a:r>
              <a:rPr lang="en" sz="1800" dirty="0"/>
              <a:t> </a:t>
            </a:r>
            <a:r>
              <a:rPr lang="en" sz="1800" dirty="0" err="1"/>
              <a:t>Nie</a:t>
            </a:r>
            <a:endParaRPr sz="1800" dirty="0"/>
          </a:p>
          <a:p>
            <a:pPr marL="0" lvl="0" indent="0" algn="l" rtl="0">
              <a:spcBef>
                <a:spcPts val="1200"/>
              </a:spcBef>
              <a:spcAft>
                <a:spcPts val="0"/>
              </a:spcAft>
              <a:buNone/>
            </a:pPr>
            <a:r>
              <a:rPr lang="en" sz="1800" b="1" dirty="0"/>
              <a:t>Product Owner</a:t>
            </a:r>
            <a:r>
              <a:rPr lang="en" sz="1800" dirty="0"/>
              <a:t>	 	Renwei Hu</a:t>
            </a:r>
            <a:endParaRPr sz="1800" dirty="0"/>
          </a:p>
          <a:p>
            <a:pPr marL="0" lvl="0" indent="0" algn="l" rtl="0">
              <a:spcBef>
                <a:spcPts val="1200"/>
              </a:spcBef>
              <a:spcAft>
                <a:spcPts val="0"/>
              </a:spcAft>
              <a:buNone/>
            </a:pPr>
            <a:r>
              <a:rPr lang="en" sz="1800" b="1" dirty="0"/>
              <a:t>Architecture Lead</a:t>
            </a:r>
            <a:r>
              <a:rPr lang="en" sz="1800" dirty="0"/>
              <a:t>	</a:t>
            </a:r>
            <a:r>
              <a:rPr lang="zh-CN" altLang="en-US" sz="1800" dirty="0"/>
              <a:t>       </a:t>
            </a:r>
            <a:r>
              <a:rPr lang="en-AU" altLang="zh-CN" sz="1800" dirty="0"/>
              <a:t>	</a:t>
            </a:r>
            <a:r>
              <a:rPr lang="en" sz="1800" dirty="0"/>
              <a:t>George Wang</a:t>
            </a:r>
            <a:endParaRPr sz="1800" dirty="0"/>
          </a:p>
          <a:p>
            <a:pPr marL="0" lvl="0" indent="0" algn="l" rtl="0">
              <a:spcBef>
                <a:spcPts val="1200"/>
              </a:spcBef>
              <a:spcAft>
                <a:spcPts val="1200"/>
              </a:spcAft>
              <a:buNone/>
            </a:pPr>
            <a:r>
              <a:rPr lang="en" sz="1800" b="1" dirty="0"/>
              <a:t>Deployment Lead</a:t>
            </a:r>
            <a:r>
              <a:rPr lang="en" sz="1800" dirty="0"/>
              <a:t>	 	Siyi Liu</a:t>
            </a:r>
            <a:endParaRPr sz="1800" dirty="0"/>
          </a:p>
        </p:txBody>
      </p:sp>
      <p:sp>
        <p:nvSpPr>
          <p:cNvPr id="142" name="Google Shape;142;p14"/>
          <p:cNvSpPr txBox="1">
            <a:spLocks noGrp="1"/>
          </p:cNvSpPr>
          <p:nvPr>
            <p:ph type="body" idx="1"/>
          </p:nvPr>
        </p:nvSpPr>
        <p:spPr>
          <a:xfrm>
            <a:off x="4968274" y="1925075"/>
            <a:ext cx="3991167" cy="222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800" dirty="0"/>
          </a:p>
          <a:p>
            <a:pPr marL="0" lvl="0" indent="0" algn="l" rtl="0">
              <a:spcBef>
                <a:spcPts val="1200"/>
              </a:spcBef>
              <a:spcAft>
                <a:spcPts val="0"/>
              </a:spcAft>
              <a:buNone/>
            </a:pPr>
            <a:r>
              <a:rPr lang="en" sz="1800" b="1" dirty="0"/>
              <a:t>Client</a:t>
            </a:r>
            <a:r>
              <a:rPr lang="en" sz="1800" dirty="0"/>
              <a:t>	 	Dr. </a:t>
            </a:r>
            <a:r>
              <a:rPr lang="en" sz="1800" dirty="0" err="1"/>
              <a:t>Wafa</a:t>
            </a:r>
            <a:r>
              <a:rPr lang="en" sz="1800" dirty="0"/>
              <a:t> Johal</a:t>
            </a:r>
            <a:endParaRPr sz="1800" dirty="0"/>
          </a:p>
          <a:p>
            <a:pPr marL="0" lvl="0" indent="0" algn="l" rtl="0">
              <a:spcBef>
                <a:spcPts val="1200"/>
              </a:spcBef>
              <a:spcAft>
                <a:spcPts val="1200"/>
              </a:spcAft>
              <a:buNone/>
            </a:pPr>
            <a:r>
              <a:rPr lang="en" sz="1800" b="1" dirty="0"/>
              <a:t>Supervisor	</a:t>
            </a:r>
            <a:r>
              <a:rPr lang="en" sz="1800" dirty="0"/>
              <a:t>Sebastian Bobadilla</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Introduction</a:t>
            </a:r>
            <a:endParaRPr/>
          </a:p>
        </p:txBody>
      </p:sp>
      <p:sp>
        <p:nvSpPr>
          <p:cNvPr id="148" name="Google Shape;148;p15"/>
          <p:cNvSpPr txBox="1">
            <a:spLocks noGrp="1"/>
          </p:cNvSpPr>
          <p:nvPr>
            <p:ph type="body" idx="1"/>
          </p:nvPr>
        </p:nvSpPr>
        <p:spPr>
          <a:xfrm>
            <a:off x="555925" y="1952825"/>
            <a:ext cx="3504600" cy="1459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sz="1800" dirty="0"/>
              <a:t>Computer Vision System</a:t>
            </a:r>
            <a:endParaRPr sz="1800" dirty="0"/>
          </a:p>
          <a:p>
            <a:pPr marL="342900" lvl="0" indent="-342900" algn="l" rtl="0">
              <a:spcBef>
                <a:spcPts val="1200"/>
              </a:spcBef>
              <a:spcAft>
                <a:spcPts val="0"/>
              </a:spcAft>
              <a:buFont typeface="+mj-lt"/>
              <a:buAutoNum type="arabicPeriod"/>
            </a:pPr>
            <a:endParaRPr sz="1800" dirty="0"/>
          </a:p>
          <a:p>
            <a:pPr marL="457200" lvl="0" indent="-342900" algn="l" rtl="0">
              <a:spcBef>
                <a:spcPts val="1200"/>
              </a:spcBef>
              <a:spcAft>
                <a:spcPts val="0"/>
              </a:spcAft>
              <a:buSzPts val="1800"/>
              <a:buAutoNum type="arabicPeriod"/>
            </a:pPr>
            <a:r>
              <a:rPr lang="en" sz="1800" dirty="0"/>
              <a:t>Voice Command Interface</a:t>
            </a:r>
            <a:endParaRPr sz="1800" dirty="0"/>
          </a:p>
        </p:txBody>
      </p:sp>
      <p:pic>
        <p:nvPicPr>
          <p:cNvPr id="149" name="Google Shape;149;p15"/>
          <p:cNvPicPr preferRelativeResize="0"/>
          <p:nvPr/>
        </p:nvPicPr>
        <p:blipFill rotWithShape="1">
          <a:blip r:embed="rId3">
            <a:alphaModFix/>
          </a:blip>
          <a:srcRect l="17172" r="5749"/>
          <a:stretch/>
        </p:blipFill>
        <p:spPr>
          <a:xfrm>
            <a:off x="5511300" y="885525"/>
            <a:ext cx="3034901" cy="3937301"/>
          </a:xfrm>
          <a:prstGeom prst="rect">
            <a:avLst/>
          </a:prstGeom>
          <a:noFill/>
          <a:ln>
            <a:noFill/>
          </a:ln>
          <a:effectLst>
            <a:outerShdw blurRad="57150" dist="19050" dir="5400000" algn="bl" rotWithShape="0">
              <a:srgbClr val="000000">
                <a:alpha val="50000"/>
              </a:srgbClr>
            </a:outerShdw>
          </a:effectLst>
        </p:spPr>
      </p:pic>
      <p:sp>
        <p:nvSpPr>
          <p:cNvPr id="150" name="Google Shape;150;p15"/>
          <p:cNvSpPr/>
          <p:nvPr/>
        </p:nvSpPr>
        <p:spPr>
          <a:xfrm>
            <a:off x="4007250" y="2376750"/>
            <a:ext cx="1129500" cy="390000"/>
          </a:xfrm>
          <a:prstGeom prst="stripedRightArrow">
            <a:avLst>
              <a:gd name="adj1" fmla="val 45833"/>
              <a:gd name="adj2" fmla="val 50000"/>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 name="Google Shape;151;p15"/>
          <p:cNvSpPr txBox="1"/>
          <p:nvPr/>
        </p:nvSpPr>
        <p:spPr>
          <a:xfrm>
            <a:off x="5692100" y="885525"/>
            <a:ext cx="2673300" cy="39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Robot Operating System (ROS)</a:t>
            </a:r>
            <a:endParaRPr>
              <a:latin typeface="Lato"/>
              <a:ea typeface="Lato"/>
              <a:cs typeface="Lato"/>
              <a:sym typeface="Lato"/>
            </a:endParaRPr>
          </a:p>
        </p:txBody>
      </p:sp>
      <p:sp>
        <p:nvSpPr>
          <p:cNvPr id="152" name="Google Shape;152;p15"/>
          <p:cNvSpPr txBox="1">
            <a:spLocks noGrp="1"/>
          </p:cNvSpPr>
          <p:nvPr>
            <p:ph type="body" idx="1"/>
          </p:nvPr>
        </p:nvSpPr>
        <p:spPr>
          <a:xfrm>
            <a:off x="6080000" y="4764725"/>
            <a:ext cx="1897500" cy="320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400"/>
              <a:t>Franka Emika</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System Architecture</a:t>
            </a:r>
            <a:endParaRPr/>
          </a:p>
        </p:txBody>
      </p:sp>
      <p:pic>
        <p:nvPicPr>
          <p:cNvPr id="158" name="Google Shape;158;p16"/>
          <p:cNvPicPr preferRelativeResize="0"/>
          <p:nvPr/>
        </p:nvPicPr>
        <p:blipFill rotWithShape="1">
          <a:blip r:embed="rId3">
            <a:alphaModFix/>
          </a:blip>
          <a:srcRect/>
          <a:stretch/>
        </p:blipFill>
        <p:spPr>
          <a:xfrm>
            <a:off x="2296975" y="990950"/>
            <a:ext cx="6245276" cy="3990049"/>
          </a:xfrm>
          <a:prstGeom prst="rect">
            <a:avLst/>
          </a:prstGeom>
          <a:noFill/>
          <a:ln>
            <a:noFill/>
          </a:ln>
        </p:spPr>
      </p:pic>
      <p:sp>
        <p:nvSpPr>
          <p:cNvPr id="162" name="Google Shape;162;p16"/>
          <p:cNvSpPr/>
          <p:nvPr/>
        </p:nvSpPr>
        <p:spPr>
          <a:xfrm>
            <a:off x="1152900" y="2179600"/>
            <a:ext cx="144600" cy="492900"/>
          </a:xfrm>
          <a:prstGeom prst="down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3" name="Google Shape;163;p16"/>
          <p:cNvSpPr/>
          <p:nvPr/>
        </p:nvSpPr>
        <p:spPr>
          <a:xfrm>
            <a:off x="1152900" y="3423113"/>
            <a:ext cx="144600" cy="492900"/>
          </a:xfrm>
          <a:prstGeom prst="down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 name="TextBox 2">
            <a:extLst>
              <a:ext uri="{FF2B5EF4-FFF2-40B4-BE49-F238E27FC236}">
                <a16:creationId xmlns:a16="http://schemas.microsoft.com/office/drawing/2014/main" id="{A3AAA1AE-075B-1069-BDBE-64B0F543CDFF}"/>
              </a:ext>
            </a:extLst>
          </p:cNvPr>
          <p:cNvSpPr txBox="1"/>
          <p:nvPr/>
        </p:nvSpPr>
        <p:spPr>
          <a:xfrm>
            <a:off x="450640" y="1622106"/>
            <a:ext cx="1549120" cy="369332"/>
          </a:xfrm>
          <a:prstGeom prst="rect">
            <a:avLst/>
          </a:prstGeom>
          <a:noFill/>
        </p:spPr>
        <p:txBody>
          <a:bodyPr wrap="square" rtlCol="0">
            <a:spAutoFit/>
          </a:bodyPr>
          <a:lstStyle/>
          <a:p>
            <a:pPr algn="ctr"/>
            <a:r>
              <a:rPr lang="en-US" sz="1800" dirty="0">
                <a:solidFill>
                  <a:schemeClr val="bg1"/>
                </a:solidFill>
              </a:rPr>
              <a:t>Perception</a:t>
            </a:r>
          </a:p>
        </p:txBody>
      </p:sp>
      <p:sp>
        <p:nvSpPr>
          <p:cNvPr id="6" name="TextBox 5">
            <a:extLst>
              <a:ext uri="{FF2B5EF4-FFF2-40B4-BE49-F238E27FC236}">
                <a16:creationId xmlns:a16="http://schemas.microsoft.com/office/drawing/2014/main" id="{36F09E7E-5E09-A046-32D9-8D57036AD79E}"/>
              </a:ext>
            </a:extLst>
          </p:cNvPr>
          <p:cNvSpPr txBox="1"/>
          <p:nvPr/>
        </p:nvSpPr>
        <p:spPr>
          <a:xfrm>
            <a:off x="590073" y="2865619"/>
            <a:ext cx="1270254" cy="369332"/>
          </a:xfrm>
          <a:prstGeom prst="rect">
            <a:avLst/>
          </a:prstGeom>
          <a:noFill/>
        </p:spPr>
        <p:txBody>
          <a:bodyPr wrap="square" rtlCol="0">
            <a:spAutoFit/>
          </a:bodyPr>
          <a:lstStyle/>
          <a:p>
            <a:pPr algn="ctr"/>
            <a:r>
              <a:rPr lang="en-US" sz="1800" dirty="0">
                <a:solidFill>
                  <a:schemeClr val="bg1"/>
                </a:solidFill>
              </a:rPr>
              <a:t>Decision</a:t>
            </a:r>
          </a:p>
        </p:txBody>
      </p:sp>
      <p:sp>
        <p:nvSpPr>
          <p:cNvPr id="7" name="TextBox 6">
            <a:extLst>
              <a:ext uri="{FF2B5EF4-FFF2-40B4-BE49-F238E27FC236}">
                <a16:creationId xmlns:a16="http://schemas.microsoft.com/office/drawing/2014/main" id="{863C2533-1B1E-8D6A-9CB9-A425D9FB7D67}"/>
              </a:ext>
            </a:extLst>
          </p:cNvPr>
          <p:cNvSpPr txBox="1"/>
          <p:nvPr/>
        </p:nvSpPr>
        <p:spPr>
          <a:xfrm>
            <a:off x="590073" y="4104175"/>
            <a:ext cx="1270254" cy="369332"/>
          </a:xfrm>
          <a:prstGeom prst="rect">
            <a:avLst/>
          </a:prstGeom>
          <a:noFill/>
        </p:spPr>
        <p:txBody>
          <a:bodyPr wrap="square" rtlCol="0">
            <a:spAutoFit/>
          </a:bodyPr>
          <a:lstStyle/>
          <a:p>
            <a:pPr algn="ctr"/>
            <a:r>
              <a:rPr lang="en-US" sz="1800" dirty="0">
                <a:solidFill>
                  <a:schemeClr val="bg1"/>
                </a:solidFill>
              </a:rPr>
              <a:t>Action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 name="Online Media 1" descr="Unimelb COMP90082 - ROS 2 Voice Recognition Demo">
            <a:hlinkClick r:id="" action="ppaction://media"/>
            <a:extLst>
              <a:ext uri="{FF2B5EF4-FFF2-40B4-BE49-F238E27FC236}">
                <a16:creationId xmlns:a16="http://schemas.microsoft.com/office/drawing/2014/main" id="{076D4CCB-6428-41C2-6D1A-A818FF0F4C33}"/>
              </a:ext>
            </a:extLst>
          </p:cNvPr>
          <p:cNvPicPr>
            <a:picLocks noRot="1" noChangeAspect="1"/>
          </p:cNvPicPr>
          <p:nvPr>
            <a:videoFile r:link="rId1"/>
          </p:nvPr>
        </p:nvPicPr>
        <p:blipFill>
          <a:blip r:embed="rId4"/>
          <a:stretch>
            <a:fillRect/>
          </a:stretch>
        </p:blipFill>
        <p:spPr>
          <a:xfrm>
            <a:off x="2659369" y="1078322"/>
            <a:ext cx="6120010" cy="3457806"/>
          </a:xfrm>
          <a:prstGeom prst="rect">
            <a:avLst/>
          </a:prstGeom>
        </p:spPr>
      </p:pic>
      <p:sp>
        <p:nvSpPr>
          <p:cNvPr id="168" name="Google Shape;16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Demo - Voice Command Recognition</a:t>
            </a:r>
            <a:endParaRPr/>
          </a:p>
        </p:txBody>
      </p:sp>
      <p:sp>
        <p:nvSpPr>
          <p:cNvPr id="169" name="Google Shape;169;p17"/>
          <p:cNvSpPr txBox="1">
            <a:spLocks noGrp="1"/>
          </p:cNvSpPr>
          <p:nvPr>
            <p:ph type="body" idx="1"/>
          </p:nvPr>
        </p:nvSpPr>
        <p:spPr>
          <a:xfrm>
            <a:off x="395650" y="1776125"/>
            <a:ext cx="1897500" cy="390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800"/>
              <a:t>Voice Recording</a:t>
            </a:r>
            <a:endParaRPr sz="1800"/>
          </a:p>
        </p:txBody>
      </p:sp>
      <p:sp>
        <p:nvSpPr>
          <p:cNvPr id="170" name="Google Shape;170;p17"/>
          <p:cNvSpPr txBox="1">
            <a:spLocks noGrp="1"/>
          </p:cNvSpPr>
          <p:nvPr>
            <p:ph type="body" idx="1"/>
          </p:nvPr>
        </p:nvSpPr>
        <p:spPr>
          <a:xfrm>
            <a:off x="395650" y="2612075"/>
            <a:ext cx="1897500" cy="390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800"/>
              <a:t>Voice to Text</a:t>
            </a:r>
            <a:endParaRPr sz="1800"/>
          </a:p>
        </p:txBody>
      </p:sp>
      <p:sp>
        <p:nvSpPr>
          <p:cNvPr id="171" name="Google Shape;171;p17"/>
          <p:cNvSpPr txBox="1">
            <a:spLocks noGrp="1"/>
          </p:cNvSpPr>
          <p:nvPr>
            <p:ph type="body" idx="1"/>
          </p:nvPr>
        </p:nvSpPr>
        <p:spPr>
          <a:xfrm>
            <a:off x="395650" y="3448025"/>
            <a:ext cx="1897500" cy="390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800"/>
              <a:t>Text Analysis</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2" name="Online Media 1" descr="Unimelb COMP90082 - Face Keypoints Demo">
            <a:hlinkClick r:id="" action="ppaction://media"/>
            <a:extLst>
              <a:ext uri="{FF2B5EF4-FFF2-40B4-BE49-F238E27FC236}">
                <a16:creationId xmlns:a16="http://schemas.microsoft.com/office/drawing/2014/main" id="{5AE9BDC8-7851-B887-ED62-0B2A3302CA87}"/>
              </a:ext>
            </a:extLst>
          </p:cNvPr>
          <p:cNvPicPr>
            <a:picLocks noRot="1" noChangeAspect="1"/>
          </p:cNvPicPr>
          <p:nvPr>
            <a:videoFile r:link="rId1"/>
          </p:nvPr>
        </p:nvPicPr>
        <p:blipFill>
          <a:blip r:embed="rId4"/>
          <a:stretch>
            <a:fillRect/>
          </a:stretch>
        </p:blipFill>
        <p:spPr>
          <a:xfrm>
            <a:off x="3718000" y="1479250"/>
            <a:ext cx="5308850" cy="2999500"/>
          </a:xfrm>
          <a:prstGeom prst="rect">
            <a:avLst/>
          </a:prstGeom>
        </p:spPr>
      </p:pic>
      <p:sp>
        <p:nvSpPr>
          <p:cNvPr id="177" name="Google Shape;177;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Demo - Human Posture (Face)</a:t>
            </a:r>
            <a:endParaRPr/>
          </a:p>
        </p:txBody>
      </p:sp>
      <p:sp>
        <p:nvSpPr>
          <p:cNvPr id="178" name="Google Shape;178;p18"/>
          <p:cNvSpPr txBox="1">
            <a:spLocks noGrp="1"/>
          </p:cNvSpPr>
          <p:nvPr>
            <p:ph type="body" idx="1"/>
          </p:nvPr>
        </p:nvSpPr>
        <p:spPr>
          <a:xfrm>
            <a:off x="266850" y="1767000"/>
            <a:ext cx="3237000" cy="2424000"/>
          </a:xfrm>
          <a:prstGeom prst="rect">
            <a:avLst/>
          </a:prstGeom>
        </p:spPr>
        <p:txBody>
          <a:bodyPr spcFirstLastPara="1" wrap="square" lIns="91425" tIns="91425" rIns="91425" bIns="91425" anchor="t" anchorCtr="0">
            <a:normAutofit fontScale="92500" lnSpcReduction="10000"/>
          </a:bodyPr>
          <a:lstStyle/>
          <a:p>
            <a:pPr marL="0" lvl="0" indent="0" algn="l" rtl="0">
              <a:lnSpc>
                <a:spcPct val="200000"/>
              </a:lnSpc>
              <a:spcBef>
                <a:spcPts val="0"/>
              </a:spcBef>
              <a:spcAft>
                <a:spcPts val="0"/>
              </a:spcAft>
              <a:buNone/>
            </a:pPr>
            <a:r>
              <a:rPr lang="en" sz="1500"/>
              <a:t>Using Openpose</a:t>
            </a:r>
            <a:endParaRPr sz="1500"/>
          </a:p>
          <a:p>
            <a:pPr marL="0" lvl="0" indent="0" algn="l" rtl="0">
              <a:lnSpc>
                <a:spcPct val="200000"/>
              </a:lnSpc>
              <a:spcBef>
                <a:spcPts val="1200"/>
              </a:spcBef>
              <a:spcAft>
                <a:spcPts val="0"/>
              </a:spcAft>
              <a:buNone/>
            </a:pPr>
            <a:r>
              <a:rPr lang="en" sz="1500"/>
              <a:t>70 Facial keypoints</a:t>
            </a:r>
            <a:endParaRPr sz="1500"/>
          </a:p>
          <a:p>
            <a:pPr marL="0" lvl="0" indent="0" algn="l" rtl="0">
              <a:lnSpc>
                <a:spcPct val="200000"/>
              </a:lnSpc>
              <a:spcBef>
                <a:spcPts val="1200"/>
              </a:spcBef>
              <a:spcAft>
                <a:spcPts val="0"/>
              </a:spcAft>
              <a:buNone/>
            </a:pPr>
            <a:r>
              <a:rPr lang="en" sz="1500"/>
              <a:t>Tracking eyebrows, eyes, mouth</a:t>
            </a:r>
            <a:endParaRPr sz="1500"/>
          </a:p>
          <a:p>
            <a:pPr marL="0" lvl="0" indent="0" algn="l" rtl="0">
              <a:lnSpc>
                <a:spcPct val="200000"/>
              </a:lnSpc>
              <a:spcBef>
                <a:spcPts val="1200"/>
              </a:spcBef>
              <a:spcAft>
                <a:spcPts val="1200"/>
              </a:spcAft>
              <a:buNone/>
            </a:pPr>
            <a:r>
              <a:rPr lang="en" sz="1500"/>
              <a:t>Reduced accuracy for better speed</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 name="Online Media 1" descr="Unimelb COMP90082 - Hand Keypoints Demo">
            <a:hlinkClick r:id="" action="ppaction://media"/>
            <a:extLst>
              <a:ext uri="{FF2B5EF4-FFF2-40B4-BE49-F238E27FC236}">
                <a16:creationId xmlns:a16="http://schemas.microsoft.com/office/drawing/2014/main" id="{825E1177-51D5-CC04-8AFC-96C8B5CBD8FF}"/>
              </a:ext>
            </a:extLst>
          </p:cNvPr>
          <p:cNvPicPr>
            <a:picLocks noRot="1" noChangeAspect="1"/>
          </p:cNvPicPr>
          <p:nvPr>
            <a:videoFile r:link="rId1"/>
          </p:nvPr>
        </p:nvPicPr>
        <p:blipFill>
          <a:blip r:embed="rId4"/>
          <a:stretch>
            <a:fillRect/>
          </a:stretch>
        </p:blipFill>
        <p:spPr>
          <a:xfrm>
            <a:off x="3892025" y="1494575"/>
            <a:ext cx="5152565" cy="2911199"/>
          </a:xfrm>
          <a:prstGeom prst="rect">
            <a:avLst/>
          </a:prstGeom>
        </p:spPr>
      </p:pic>
      <p:sp>
        <p:nvSpPr>
          <p:cNvPr id="184" name="Google Shape;18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Demo - Human Posture (Hands)</a:t>
            </a:r>
            <a:endParaRPr/>
          </a:p>
        </p:txBody>
      </p:sp>
      <p:sp>
        <p:nvSpPr>
          <p:cNvPr id="185" name="Google Shape;185;p19"/>
          <p:cNvSpPr txBox="1">
            <a:spLocks noGrp="1"/>
          </p:cNvSpPr>
          <p:nvPr>
            <p:ph type="body" idx="1"/>
          </p:nvPr>
        </p:nvSpPr>
        <p:spPr>
          <a:xfrm>
            <a:off x="322050" y="1718825"/>
            <a:ext cx="3266400" cy="2462700"/>
          </a:xfrm>
          <a:prstGeom prst="rect">
            <a:avLst/>
          </a:prstGeom>
        </p:spPr>
        <p:txBody>
          <a:bodyPr spcFirstLastPara="1" wrap="square" lIns="91425" tIns="91425" rIns="91425" bIns="91425" anchor="t" anchorCtr="0">
            <a:normAutofit fontScale="92500" lnSpcReduction="10000"/>
          </a:bodyPr>
          <a:lstStyle/>
          <a:p>
            <a:pPr marL="0" marR="0" lvl="0" indent="0" algn="l" rtl="0">
              <a:lnSpc>
                <a:spcPct val="200000"/>
              </a:lnSpc>
              <a:spcBef>
                <a:spcPts val="0"/>
              </a:spcBef>
              <a:spcAft>
                <a:spcPts val="0"/>
              </a:spcAft>
              <a:buNone/>
            </a:pPr>
            <a:r>
              <a:rPr lang="en" sz="1500"/>
              <a:t>Using Openpose</a:t>
            </a:r>
            <a:endParaRPr sz="1500"/>
          </a:p>
          <a:p>
            <a:pPr marL="0" marR="0" lvl="0" indent="0" algn="l" rtl="0">
              <a:lnSpc>
                <a:spcPct val="200000"/>
              </a:lnSpc>
              <a:spcBef>
                <a:spcPts val="1200"/>
              </a:spcBef>
              <a:spcAft>
                <a:spcPts val="0"/>
              </a:spcAft>
              <a:buNone/>
            </a:pPr>
            <a:r>
              <a:rPr lang="en" sz="1500"/>
              <a:t>21 keypoints per hand</a:t>
            </a:r>
            <a:endParaRPr sz="1500"/>
          </a:p>
          <a:p>
            <a:pPr marL="0" marR="0" lvl="0" indent="0" algn="l" rtl="0">
              <a:lnSpc>
                <a:spcPct val="200000"/>
              </a:lnSpc>
              <a:spcBef>
                <a:spcPts val="1200"/>
              </a:spcBef>
              <a:spcAft>
                <a:spcPts val="0"/>
              </a:spcAft>
              <a:buNone/>
            </a:pPr>
            <a:r>
              <a:rPr lang="en" sz="1500"/>
              <a:t>Tracking joints of each hand </a:t>
            </a:r>
            <a:endParaRPr sz="1500"/>
          </a:p>
          <a:p>
            <a:pPr marL="0" marR="0" lvl="0" indent="0" algn="l" rtl="0">
              <a:lnSpc>
                <a:spcPct val="200000"/>
              </a:lnSpc>
              <a:spcBef>
                <a:spcPts val="1200"/>
              </a:spcBef>
              <a:spcAft>
                <a:spcPts val="1200"/>
              </a:spcAft>
              <a:buNone/>
            </a:pPr>
            <a:r>
              <a:rPr lang="en" sz="1500"/>
              <a:t>Reduced accuracy for better speed</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1288700" y="769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Demo - Object Detection</a:t>
            </a:r>
            <a:endParaRPr/>
          </a:p>
        </p:txBody>
      </p:sp>
      <p:sp>
        <p:nvSpPr>
          <p:cNvPr id="192" name="Google Shape;192;p20"/>
          <p:cNvSpPr txBox="1">
            <a:spLocks noGrp="1"/>
          </p:cNvSpPr>
          <p:nvPr>
            <p:ph type="body" idx="1"/>
          </p:nvPr>
        </p:nvSpPr>
        <p:spPr>
          <a:xfrm>
            <a:off x="1856238" y="4567950"/>
            <a:ext cx="1721400" cy="466200"/>
          </a:xfrm>
          <a:prstGeom prst="rect">
            <a:avLst/>
          </a:prstGeom>
        </p:spPr>
        <p:txBody>
          <a:bodyPr spcFirstLastPara="1" wrap="square" lIns="91425" tIns="91425" rIns="91425" bIns="91425" anchor="t" anchorCtr="0">
            <a:normAutofit fontScale="47500" lnSpcReduction="20000"/>
          </a:bodyPr>
          <a:lstStyle/>
          <a:p>
            <a:pPr marL="0" lvl="0" indent="0" algn="ctr" rtl="0">
              <a:spcBef>
                <a:spcPts val="0"/>
              </a:spcBef>
              <a:spcAft>
                <a:spcPts val="1200"/>
              </a:spcAft>
              <a:buNone/>
            </a:pPr>
            <a:r>
              <a:rPr lang="en" sz="1800"/>
              <a:t>YOLO Model</a:t>
            </a:r>
            <a:endParaRPr sz="1800"/>
          </a:p>
        </p:txBody>
      </p:sp>
      <p:sp>
        <p:nvSpPr>
          <p:cNvPr id="193" name="Google Shape;193;p20"/>
          <p:cNvSpPr txBox="1">
            <a:spLocks noGrp="1"/>
          </p:cNvSpPr>
          <p:nvPr>
            <p:ph type="body" idx="1"/>
          </p:nvPr>
        </p:nvSpPr>
        <p:spPr>
          <a:xfrm>
            <a:off x="5104687" y="3901875"/>
            <a:ext cx="3356100" cy="466200"/>
          </a:xfrm>
          <a:prstGeom prst="rect">
            <a:avLst/>
          </a:prstGeom>
        </p:spPr>
        <p:txBody>
          <a:bodyPr spcFirstLastPara="1" wrap="square" lIns="91425" tIns="91425" rIns="91425" bIns="91425" anchor="t" anchorCtr="0">
            <a:normAutofit fontScale="47500" lnSpcReduction="20000"/>
          </a:bodyPr>
          <a:lstStyle/>
          <a:p>
            <a:pPr marL="0" lvl="0" indent="0" algn="ctr" rtl="0">
              <a:spcBef>
                <a:spcPts val="0"/>
              </a:spcBef>
              <a:spcAft>
                <a:spcPts val="1200"/>
              </a:spcAft>
              <a:buNone/>
            </a:pPr>
            <a:r>
              <a:rPr lang="en" sz="1800"/>
              <a:t>Intel RealSense Depth Camera</a:t>
            </a:r>
            <a:endParaRPr sz="1800"/>
          </a:p>
        </p:txBody>
      </p:sp>
      <p:pic>
        <p:nvPicPr>
          <p:cNvPr id="194" name="Google Shape;194;p20"/>
          <p:cNvPicPr preferRelativeResize="0"/>
          <p:nvPr/>
        </p:nvPicPr>
        <p:blipFill>
          <a:blip r:embed="rId3">
            <a:alphaModFix/>
          </a:blip>
          <a:stretch>
            <a:fillRect/>
          </a:stretch>
        </p:blipFill>
        <p:spPr>
          <a:xfrm>
            <a:off x="1288700" y="677000"/>
            <a:ext cx="2856476" cy="3808650"/>
          </a:xfrm>
          <a:prstGeom prst="rect">
            <a:avLst/>
          </a:prstGeom>
          <a:noFill/>
          <a:ln>
            <a:noFill/>
          </a:ln>
        </p:spPr>
      </p:pic>
      <p:pic>
        <p:nvPicPr>
          <p:cNvPr id="195" name="Google Shape;195;p20"/>
          <p:cNvPicPr preferRelativeResize="0"/>
          <p:nvPr/>
        </p:nvPicPr>
        <p:blipFill>
          <a:blip r:embed="rId4">
            <a:alphaModFix/>
          </a:blip>
          <a:stretch>
            <a:fillRect/>
          </a:stretch>
        </p:blipFill>
        <p:spPr>
          <a:xfrm>
            <a:off x="5237875" y="677000"/>
            <a:ext cx="3089725" cy="308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1288700" y="769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Demo - Object Detection</a:t>
            </a:r>
            <a:endParaRPr/>
          </a:p>
        </p:txBody>
      </p:sp>
      <p:pic>
        <p:nvPicPr>
          <p:cNvPr id="2" name="Online Media 1" descr="Unimelb COMP90082 - ROS 2 Object Detection &amp; Distance Estimation Demo">
            <a:hlinkClick r:id="" action="ppaction://media"/>
            <a:extLst>
              <a:ext uri="{FF2B5EF4-FFF2-40B4-BE49-F238E27FC236}">
                <a16:creationId xmlns:a16="http://schemas.microsoft.com/office/drawing/2014/main" id="{398C37AC-BDAF-7C4A-7001-5639A8DD12F4}"/>
              </a:ext>
            </a:extLst>
          </p:cNvPr>
          <p:cNvPicPr>
            <a:picLocks noRot="1" noChangeAspect="1"/>
          </p:cNvPicPr>
          <p:nvPr>
            <a:videoFile r:link="rId1"/>
          </p:nvPr>
        </p:nvPicPr>
        <p:blipFill>
          <a:blip r:embed="rId4"/>
          <a:stretch>
            <a:fillRect/>
          </a:stretch>
        </p:blipFill>
        <p:spPr>
          <a:xfrm>
            <a:off x="18700" y="0"/>
            <a:ext cx="9125300" cy="5155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443</Words>
  <Application>Microsoft Macintosh PowerPoint</Application>
  <PresentationFormat>On-screen Show (16:9)</PresentationFormat>
  <Paragraphs>68</Paragraphs>
  <Slides>16</Slides>
  <Notes>16</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Lato</vt:lpstr>
      <vt:lpstr>Arial</vt:lpstr>
      <vt:lpstr>Montserrat</vt:lpstr>
      <vt:lpstr>Focus</vt:lpstr>
      <vt:lpstr>Vision &amp; Speech Interface  For Robotic Arm</vt:lpstr>
      <vt:lpstr>Team &amp; Stakeholders</vt:lpstr>
      <vt:lpstr>Project Introduction</vt:lpstr>
      <vt:lpstr>System Architecture</vt:lpstr>
      <vt:lpstr>Demo - Voice Command Recognition</vt:lpstr>
      <vt:lpstr>Demo - Human Posture (Face)</vt:lpstr>
      <vt:lpstr>Demo - Human Posture (Hands)</vt:lpstr>
      <vt:lpstr>Demo - Object Detection</vt:lpstr>
      <vt:lpstr>Demo - Object Detection</vt:lpstr>
      <vt:lpstr>3D Printed Mounting Model</vt:lpstr>
      <vt:lpstr>3D Printed Mounting Model</vt:lpstr>
      <vt:lpstr>3D Printed Mounting Model</vt:lpstr>
      <vt:lpstr>3D Printed Mounting Model</vt:lpstr>
      <vt:lpstr>Project Review</vt:lpstr>
      <vt:lpstr>Project Handover</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&amp; Speech Interface  For Robotic Arm</dc:title>
  <cp:lastModifiedBy>love4797</cp:lastModifiedBy>
  <cp:revision>7</cp:revision>
  <dcterms:modified xsi:type="dcterms:W3CDTF">2023-10-31T04:38:59Z</dcterms:modified>
</cp:coreProperties>
</file>